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Old Standard TT"/>
      <p:regular r:id="rId40"/>
      <p:bold r:id="rId41"/>
      <p:italic r:id="rId42"/>
    </p:embeddedFont>
    <p:embeddedFont>
      <p:font typeface="Roboto Mono"/>
      <p:regular r:id="rId43"/>
      <p:bold r:id="rId44"/>
      <p:italic r:id="rId45"/>
      <p:boldItalic r:id="rId46"/>
    </p:embeddedFont>
    <p:embeddedFont>
      <p:font typeface="Merriweather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9CC0CC-52D6-46CF-B59E-720243E0592A}">
  <a:tblStyle styleId="{C29CC0CC-52D6-46CF-B59E-720243E059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ldStandardTT-regular.fntdata"/><Relationship Id="rId42" Type="http://schemas.openxmlformats.org/officeDocument/2006/relationships/font" Target="fonts/OldStandardTT-italic.fntdata"/><Relationship Id="rId41" Type="http://schemas.openxmlformats.org/officeDocument/2006/relationships/font" Target="fonts/OldStandardTT-bold.fntdata"/><Relationship Id="rId44" Type="http://schemas.openxmlformats.org/officeDocument/2006/relationships/font" Target="fonts/RobotoMono-bold.fntdata"/><Relationship Id="rId43" Type="http://schemas.openxmlformats.org/officeDocument/2006/relationships/font" Target="fonts/RobotoMono-regular.fntdata"/><Relationship Id="rId46" Type="http://schemas.openxmlformats.org/officeDocument/2006/relationships/font" Target="fonts/RobotoMono-boldItalic.fntdata"/><Relationship Id="rId45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Merriweather-bold.fntdata"/><Relationship Id="rId47" Type="http://schemas.openxmlformats.org/officeDocument/2006/relationships/font" Target="fonts/Merriweather-regular.fntdata"/><Relationship Id="rId49" Type="http://schemas.openxmlformats.org/officeDocument/2006/relationships/font" Target="fonts/Merriweather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0" Type="http://schemas.openxmlformats.org/officeDocument/2006/relationships/font" Target="fonts/Merriweather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9c240e4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99c240e4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00d16b7d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00d16b7d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00d16b7d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00d16b7d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00d16b7d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00d16b7d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00d16b7d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00d16b7d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011a28d6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011a28d6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57290200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57290200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9bbbf3d2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9bbbf3d2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9bbbf3d2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9bbbf3d2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9bbbf3d2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9bbbf3d2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99c240e44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99c240e44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9bbbf3d24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9bbbf3d2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9bbbf3d24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9bbbf3d24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9bbbf3d24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9bbbf3d24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9bbbf3d24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9bbbf3d24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9bbbf3d24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9bbbf3d24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9bbbf3d24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9bbbf3d24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9bbbf3d24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9bbbf3d24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9bbbf3d24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9bbbf3d2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9bbbf3d24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9bbbf3d24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9bbbf3d24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9bbbf3d24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99c240e44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99c240e4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99c240e4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99c240e4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99c240e44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99c240e4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572901ed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572901ed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00d16b7de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00d16b7d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rgbClr val="DEFFF2"/>
          </a:solidFill>
          <a:ln>
            <a:noFill/>
          </a:ln>
        </p:spPr>
      </p:sp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6" name="Google Shape;66;p15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6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72" name="Google Shape;72;p16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rgbClr val="1F24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9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1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103" name="Google Shape;10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hyperlink" Target="https://github.com/ssncodingclub/Machine-Learning/blob/master/Meet-2/RegressionPipeline.ipynb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42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oboto"/>
                <a:ea typeface="Roboto"/>
                <a:cs typeface="Roboto"/>
                <a:sym typeface="Roboto"/>
              </a:rPr>
              <a:t>Intro to ML + Recap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25"/>
          <p:cNvSpPr txBox="1"/>
          <p:nvPr>
            <p:ph idx="1" type="subTitle"/>
          </p:nvPr>
        </p:nvSpPr>
        <p:spPr>
          <a:xfrm>
            <a:off x="311700" y="1436100"/>
            <a:ext cx="42603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4684"/>
              <a:buNone/>
            </a:pPr>
            <a:r>
              <a:rPr lang="en" sz="2220">
                <a:solidFill>
                  <a:schemeClr val="accent1"/>
                </a:solidFill>
              </a:rPr>
              <a:t>Freshers </a:t>
            </a:r>
            <a:r>
              <a:rPr lang="en" sz="2220">
                <a:solidFill>
                  <a:schemeClr val="accent1"/>
                </a:solidFill>
              </a:rPr>
              <a:t>Introductory Meet for ML/AI </a:t>
            </a:r>
            <a:endParaRPr sz="222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4684"/>
              <a:buNone/>
            </a:pPr>
            <a:r>
              <a:rPr lang="en" sz="2220">
                <a:solidFill>
                  <a:schemeClr val="accent1"/>
                </a:solidFill>
              </a:rPr>
              <a:t>@ SSN Coding Club</a:t>
            </a:r>
            <a:r>
              <a:rPr lang="en" sz="2220">
                <a:solidFill>
                  <a:srgbClr val="1F2421"/>
                </a:solidFill>
              </a:rPr>
              <a:t> </a:t>
            </a:r>
            <a:endParaRPr sz="820">
              <a:solidFill>
                <a:srgbClr val="1F242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/>
        </p:nvSpPr>
        <p:spPr>
          <a:xfrm>
            <a:off x="504700" y="630875"/>
            <a:ext cx="80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5" name="Google Shape;175;p34"/>
          <p:cNvSpPr txBox="1"/>
          <p:nvPr/>
        </p:nvSpPr>
        <p:spPr>
          <a:xfrm>
            <a:off x="415650" y="278650"/>
            <a:ext cx="83127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AutoNum type="alphaUcPeriod"/>
            </a:pPr>
            <a:r>
              <a:rPr lang="en" sz="2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2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Uses a learning algorithm to learn a function that maps the input data to one of the output </a:t>
            </a:r>
            <a:r>
              <a:rPr lang="en" sz="1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classes</a:t>
            </a:r>
            <a:r>
              <a:rPr lang="en" sz="1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or categories.</a:t>
            </a:r>
            <a:endParaRPr sz="17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900" y="1563575"/>
            <a:ext cx="7192201" cy="35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/>
        </p:nvSpPr>
        <p:spPr>
          <a:xfrm>
            <a:off x="504700" y="630875"/>
            <a:ext cx="80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2" name="Google Shape;182;p35"/>
          <p:cNvSpPr txBox="1"/>
          <p:nvPr/>
        </p:nvSpPr>
        <p:spPr>
          <a:xfrm>
            <a:off x="415650" y="133500"/>
            <a:ext cx="83127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B.</a:t>
            </a:r>
            <a:r>
              <a:rPr lang="en" sz="21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</a:t>
            </a:r>
            <a:r>
              <a:rPr lang="en" sz="2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Regression</a:t>
            </a:r>
            <a:endParaRPr sz="2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Learns the relationship between dependent and independent variables.</a:t>
            </a:r>
            <a:endParaRPr sz="17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(You will learn to implement 2 fundamental regression techniques from scratch using Python in this session!)</a:t>
            </a:r>
            <a:endParaRPr sz="17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513" y="1872900"/>
            <a:ext cx="4656969" cy="32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lang="en"/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Unsupervised Learning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data is not labelled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Self-discover any patterns in the training data set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It is used in the context of two types of problems typically-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1600"/>
              </a:spcBef>
              <a:spcAft>
                <a:spcPts val="0"/>
              </a:spcAft>
              <a:buSzPts val="1600"/>
              <a:buFont typeface="Roboto"/>
              <a:buAutoNum type="alphaL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Clustering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1600"/>
              </a:spcBef>
              <a:spcAft>
                <a:spcPts val="1600"/>
              </a:spcAft>
              <a:buSzPts val="1600"/>
              <a:buFont typeface="Roboto"/>
              <a:buAutoNum type="alphaL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Dimensionality Reduction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425" y="1058225"/>
            <a:ext cx="3636850" cy="33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/>
        </p:nvSpPr>
        <p:spPr>
          <a:xfrm>
            <a:off x="504700" y="630875"/>
            <a:ext cx="80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6" name="Google Shape;196;p37"/>
          <p:cNvSpPr txBox="1"/>
          <p:nvPr/>
        </p:nvSpPr>
        <p:spPr>
          <a:xfrm>
            <a:off x="415650" y="223025"/>
            <a:ext cx="83127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AutoNum type="alphaUcPeriod"/>
            </a:pPr>
            <a:r>
              <a:rPr lang="en" sz="2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Clustering</a:t>
            </a:r>
            <a:endParaRPr sz="2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Clusters training examples into categories with similar features using various metrics</a:t>
            </a:r>
            <a:endParaRPr sz="17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488" y="1438925"/>
            <a:ext cx="5393024" cy="35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/>
        </p:nvSpPr>
        <p:spPr>
          <a:xfrm>
            <a:off x="504700" y="630875"/>
            <a:ext cx="80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3" name="Google Shape;203;p38"/>
          <p:cNvSpPr txBox="1"/>
          <p:nvPr/>
        </p:nvSpPr>
        <p:spPr>
          <a:xfrm>
            <a:off x="367450" y="240400"/>
            <a:ext cx="8312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B.</a:t>
            </a:r>
            <a:r>
              <a:rPr lang="en" sz="21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n" sz="21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n" sz="2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Dimensionality Reduction - Principal Component Analysis</a:t>
            </a:r>
            <a:endParaRPr sz="2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Finds ways to compress the training data set by identifying which features are most useful for discriminating between different training examples, and discarding the rest. </a:t>
            </a:r>
            <a:endParaRPr sz="17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750" y="1787425"/>
            <a:ext cx="7108487" cy="312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" name="Google Shape;209;p39"/>
          <p:cNvGraphicFramePr/>
          <p:nvPr/>
        </p:nvGraphicFramePr>
        <p:xfrm>
          <a:off x="222725" y="920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{C29CC0CC-52D6-46CF-B59E-720243E0592A}</a:tableStyleId>
              </a:tblPr>
              <a:tblGrid>
                <a:gridCol w="4349275"/>
              </a:tblGrid>
              <a:tr h="75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Supervised Learning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67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Trained using labeled data, essentially learns a mapping function from inputs to outputs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67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Could take direct feedback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67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Requires labelled data (usually done manually) which is sufficiently pre-processed.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0" name="Google Shape;210;p39"/>
          <p:cNvGraphicFramePr/>
          <p:nvPr/>
        </p:nvGraphicFramePr>
        <p:xfrm>
          <a:off x="4572000" y="920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{C29CC0CC-52D6-46CF-B59E-720243E0592A}</a:tableStyleId>
              </a:tblPr>
              <a:tblGrid>
                <a:gridCol w="4349275"/>
              </a:tblGrid>
              <a:tr h="75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Unsupervised Learning</a:t>
                      </a:r>
                      <a:endParaRPr sz="30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67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Trained using unlabeled data, discovers patterns within the data to extract information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67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Doesn’t take any feedback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67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Lesser preprocessing of data but coming at the cost of larger training data, slower convergence to results, increased computational and storage requirements, etc.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425" y="0"/>
            <a:ext cx="68651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building blocks of any ML pipeline</a:t>
            </a:r>
            <a:endParaRPr/>
          </a:p>
        </p:txBody>
      </p:sp>
      <p:pic>
        <p:nvPicPr>
          <p:cNvPr id="221" name="Google Shape;2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913" y="1272749"/>
            <a:ext cx="6924174" cy="319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Fundamentals in ML: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2"/>
          <p:cNvSpPr txBox="1"/>
          <p:nvPr>
            <p:ph idx="1" type="body"/>
          </p:nvPr>
        </p:nvSpPr>
        <p:spPr>
          <a:xfrm>
            <a:off x="311700" y="1171600"/>
            <a:ext cx="8660400" cy="3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Every ML (and even DL) model share in common a few fundamental concepts.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Model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- A function that maps the input to our expected output: y = f(x), it’s characterised by a set of 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parameters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(or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 weights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) that our algorithm has to learn (eg: y = w1.x + w2)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Train and Validation Data: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entire dataset of (x, y) pairs is split in a 80-20 fashion, 80% is used for training the model and 20% is used to validate if the performance is good.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Loss Function: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Given a set of weights and a dataset, it gives a number that says how close the models predictions are to the expected y values. (the lower, the better)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Optimizer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: An algorithm that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tweaks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the weights of the model so as to minimise the loss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Metrics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: Other metrics like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accuracy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that can also be used to judge how a model is doing, in addition to the loss function.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43"/>
          <p:cNvSpPr txBox="1"/>
          <p:nvPr>
            <p:ph idx="1" type="body"/>
          </p:nvPr>
        </p:nvSpPr>
        <p:spPr>
          <a:xfrm>
            <a:off x="311700" y="1171600"/>
            <a:ext cx="85206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You’re given a dataset of emails, with each email labeled as spam or non-spam.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800" y="1740050"/>
            <a:ext cx="5538401" cy="261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/>
        </p:nvSpPr>
        <p:spPr>
          <a:xfrm>
            <a:off x="460000" y="515750"/>
            <a:ext cx="81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we will be covering..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What machine learning is..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A timeline of events for the ML domain of this club.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How to get started learning ML as a fresher.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A quick recap of the first 2 meets.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538" y="2239675"/>
            <a:ext cx="1828875" cy="18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6"/>
          <p:cNvSpPr txBox="1"/>
          <p:nvPr/>
        </p:nvSpPr>
        <p:spPr>
          <a:xfrm>
            <a:off x="460000" y="4257075"/>
            <a:ext cx="361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Scan to ask questions anonymously in Slido or ask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away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in the Teams chat!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44"/>
          <p:cNvSpPr txBox="1"/>
          <p:nvPr>
            <p:ph idx="1" type="body"/>
          </p:nvPr>
        </p:nvSpPr>
        <p:spPr>
          <a:xfrm>
            <a:off x="311700" y="1171600"/>
            <a:ext cx="85206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You’re given a dataset of emails, with each email labeled as spam or non-spam.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Supervised or unsupervised?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45"/>
          <p:cNvSpPr txBox="1"/>
          <p:nvPr>
            <p:ph idx="1" type="body"/>
          </p:nvPr>
        </p:nvSpPr>
        <p:spPr>
          <a:xfrm>
            <a:off x="311700" y="1171600"/>
            <a:ext cx="85206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You’re given a dataset of emails, with each email labeled as spam or non-spam.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Supervised or unsupervised?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Classification or a regression problem?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46"/>
          <p:cNvSpPr txBox="1"/>
          <p:nvPr>
            <p:ph idx="1" type="body"/>
          </p:nvPr>
        </p:nvSpPr>
        <p:spPr>
          <a:xfrm>
            <a:off x="311700" y="1171600"/>
            <a:ext cx="85206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You’re given a dataset of emails, with each email labeled as spam or non-spam.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Supervised or unsupervised?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Classification or a regression problem?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metric would you use to get a general idea of how the classifier is doing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Linear Regression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50" y="2385600"/>
            <a:ext cx="806767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7"/>
          <p:cNvSpPr txBox="1"/>
          <p:nvPr/>
        </p:nvSpPr>
        <p:spPr>
          <a:xfrm>
            <a:off x="521675" y="1194450"/>
            <a:ext cx="795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Consider a problem where you want to predict the prices of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different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houses, given some information about them.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the price (target variable we wish to predict) can be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modeled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as a linear function of size and number of bedrooms. (is house ID relevant?)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7"/>
          <p:cNvSpPr txBox="1"/>
          <p:nvPr/>
        </p:nvSpPr>
        <p:spPr>
          <a:xfrm>
            <a:off x="538150" y="4577925"/>
            <a:ext cx="538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2421"/>
                </a:solidFill>
                <a:latin typeface="Roboto Mono"/>
                <a:ea typeface="Roboto Mono"/>
                <a:cs typeface="Roboto Mono"/>
                <a:sym typeface="Roboto Mono"/>
              </a:rPr>
              <a:t>Source: </a:t>
            </a:r>
            <a:r>
              <a:rPr lang="en" sz="1200" u="sng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ML Meet 2 Notebook</a:t>
            </a:r>
            <a:endParaRPr sz="12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Linear Regression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48"/>
          <p:cNvSpPr txBox="1"/>
          <p:nvPr/>
        </p:nvSpPr>
        <p:spPr>
          <a:xfrm>
            <a:off x="453400" y="1228600"/>
            <a:ext cx="5036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Consider a simpler version of this problem, where the target variable ‘y’ only depends on one input variable ‘x’.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Thus, a linear regression model would be: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y = mx + c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where m and c are the slope and y-intercepts respectively.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Now,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given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 list of such (x, y) pairs (the dataset), linear regression aims to find the m and c values that fit the data the best.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150" y="1228600"/>
            <a:ext cx="1089250" cy="29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Linear Regression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49"/>
          <p:cNvSpPr txBox="1"/>
          <p:nvPr/>
        </p:nvSpPr>
        <p:spPr>
          <a:xfrm>
            <a:off x="453400" y="1228600"/>
            <a:ext cx="4159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shows the various (x, y) pairs plotted as a graph.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Clearly, x and y have a linear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relationship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but they don’t follow an exact straight line.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But we can fit a straight line to this data.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would we do this? Once we do this, the y values for any other x values can be easily calculated for future predictions.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4" name="Google Shape;2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625" y="1078850"/>
            <a:ext cx="3945784" cy="28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Linear Regression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50"/>
          <p:cNvSpPr txBox="1"/>
          <p:nvPr/>
        </p:nvSpPr>
        <p:spPr>
          <a:xfrm>
            <a:off x="311700" y="1228600"/>
            <a:ext cx="4404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Each ‘fit’ is basically one configuration of the m and c values.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Visually, t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 red line here is a </a:t>
            </a: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bad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fit, the blue line is relatively </a:t>
            </a:r>
            <a:r>
              <a:rPr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better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the green line is a </a:t>
            </a:r>
            <a:r>
              <a:rPr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good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fit.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makes one fit better than another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mathematically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decide how good a fit (or a model configuration) is by looking at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loss function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value.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Lower the training loss, better the fit on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the training data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most common loss function for regression is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Mean Squared Error.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625" y="1078850"/>
            <a:ext cx="3945784" cy="289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50"/>
          <p:cNvCxnSpPr/>
          <p:nvPr/>
        </p:nvCxnSpPr>
        <p:spPr>
          <a:xfrm>
            <a:off x="5246600" y="2917050"/>
            <a:ext cx="3200400" cy="376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50"/>
          <p:cNvCxnSpPr/>
          <p:nvPr/>
        </p:nvCxnSpPr>
        <p:spPr>
          <a:xfrm flipH="1" rot="10800000">
            <a:off x="5153859" y="2571750"/>
            <a:ext cx="3487800" cy="6981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50"/>
          <p:cNvCxnSpPr/>
          <p:nvPr/>
        </p:nvCxnSpPr>
        <p:spPr>
          <a:xfrm flipH="1" rot="10800000">
            <a:off x="5421800" y="1360800"/>
            <a:ext cx="3025200" cy="228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Linear Regression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51"/>
          <p:cNvSpPr txBox="1"/>
          <p:nvPr/>
        </p:nvSpPr>
        <p:spPr>
          <a:xfrm>
            <a:off x="311700" y="1228600"/>
            <a:ext cx="4404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 do we make the computer get the best fit automatically?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start off with a random m and c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value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then we iteratively improve it (change it so the loss gets lower and lower as time goes on)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 do we know what optimal change to make that reduces the loss the most?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is where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optimizers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come in, they take a model and a dataset and tweak the model so as to minimize the given loss function.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most well known (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family o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f) optimizers in ML is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Gradient Descent.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625" y="1078850"/>
            <a:ext cx="3945784" cy="289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51"/>
          <p:cNvCxnSpPr/>
          <p:nvPr/>
        </p:nvCxnSpPr>
        <p:spPr>
          <a:xfrm>
            <a:off x="5246600" y="2917050"/>
            <a:ext cx="3200400" cy="376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51"/>
          <p:cNvCxnSpPr/>
          <p:nvPr/>
        </p:nvCxnSpPr>
        <p:spPr>
          <a:xfrm flipH="1" rot="10800000">
            <a:off x="5153859" y="2571750"/>
            <a:ext cx="3487800" cy="6981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51"/>
          <p:cNvCxnSpPr/>
          <p:nvPr/>
        </p:nvCxnSpPr>
        <p:spPr>
          <a:xfrm flipH="1" rot="10800000">
            <a:off x="5421800" y="1360800"/>
            <a:ext cx="3025200" cy="228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Linear Regression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0" name="Google Shape;3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275" y="1176925"/>
            <a:ext cx="4501451" cy="33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130" name="Google Shape;130;p2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Intro to ML - Scope, Roadmap and a simple analysis of a dataset - </a:t>
            </a:r>
            <a:r>
              <a:rPr b="1" lang="en"/>
              <a:t>Done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Building a simple ML pipeline from scratch in Python - Linear Regression - </a:t>
            </a:r>
            <a:r>
              <a:rPr b="1" lang="en"/>
              <a:t>Done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/>
              <a:t>Freshers Intro + Recap Meet - </a:t>
            </a:r>
            <a:r>
              <a:rPr b="1" lang="en" u="sng"/>
              <a:t>Now</a:t>
            </a:r>
            <a:endParaRPr b="1" u="sng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Building a binary classifier - Logistic Regression - </a:t>
            </a:r>
            <a:r>
              <a:rPr b="1" lang="en"/>
              <a:t>I</a:t>
            </a:r>
            <a:r>
              <a:rPr b="1" lang="en"/>
              <a:t>n 1 to 2 weeks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Beginners Contest - based on what we have covered till now - </a:t>
            </a:r>
            <a:r>
              <a:rPr b="1" lang="en"/>
              <a:t>Sometime in Jan</a:t>
            </a:r>
            <a:endParaRPr b="1"/>
          </a:p>
        </p:txBody>
      </p:sp>
      <p:sp>
        <p:nvSpPr>
          <p:cNvPr id="131" name="Google Shape;131;p27"/>
          <p:cNvSpPr txBox="1"/>
          <p:nvPr/>
        </p:nvSpPr>
        <p:spPr>
          <a:xfrm>
            <a:off x="273025" y="2086650"/>
            <a:ext cx="390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Recording Links, Code and Resources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both Meet 1 and 2: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github.com/ssncodingclub/Machine-Learning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137" name="Google Shape;137;p2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Machine learning allows computers to make </a:t>
            </a:r>
            <a:r>
              <a:rPr lang="en"/>
              <a:t>intelligent</a:t>
            </a:r>
            <a:r>
              <a:rPr lang="en"/>
              <a:t> decisions (i.e: predictions) by observing </a:t>
            </a:r>
            <a:r>
              <a:rPr b="1" lang="en"/>
              <a:t>real-world data</a:t>
            </a:r>
            <a:r>
              <a:rPr lang="en"/>
              <a:t>, </a:t>
            </a:r>
            <a:r>
              <a:rPr i="1" lang="en"/>
              <a:t>without</a:t>
            </a:r>
            <a:r>
              <a:rPr lang="en"/>
              <a:t> the need for explicit programming / hard coding of the decision logic.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Many ML models derive from ideas in </a:t>
            </a:r>
            <a:r>
              <a:rPr b="1" lang="en"/>
              <a:t>statistics</a:t>
            </a:r>
            <a:r>
              <a:rPr lang="en"/>
              <a:t> that </a:t>
            </a:r>
            <a:r>
              <a:rPr lang="en"/>
              <a:t>have</a:t>
            </a:r>
            <a:r>
              <a:rPr lang="en"/>
              <a:t> existed for a long time. Hence, knowledge of fundamental statistics is a requirement before getting started with ML.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get started, knowledge of 12th grade math (linear algebra, </a:t>
            </a:r>
            <a:r>
              <a:rPr lang="en"/>
              <a:t>probability</a:t>
            </a:r>
            <a:r>
              <a:rPr lang="en"/>
              <a:t> distributions and stats) and </a:t>
            </a:r>
            <a:r>
              <a:rPr lang="en"/>
              <a:t>basic</a:t>
            </a:r>
            <a:r>
              <a:rPr lang="en"/>
              <a:t> Python (understanding functions, loops, arrays, classes, installing packages) should do.</a:t>
            </a:r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273025" y="2086650"/>
            <a:ext cx="390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README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file here has a checklist-style roadmap to get started with ML: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github.com/ssncodingclub/Machine-Learning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311725" y="500925"/>
            <a:ext cx="37065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Upcoming sessions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Tentatively, the upcoming sessions will focus on: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Teaching core ML concepts 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Building simple ML models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Understanding how to analyse and improve their performance, why deep learning is needed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The current state of ML research and how ML models are deployed.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Areas where ML is useful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Computer Vision / Image Processing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Speech Recognition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Traffic prediction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Product recommendations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Email Spam and Malware Filtering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Online Fraud Detection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Stock Market trading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Automatic Language Translation (NLP)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Types of ML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" name="Google Shape;156;p31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62" y="0"/>
            <a:ext cx="759387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pervised Learning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3"/>
          <p:cNvSpPr txBox="1"/>
          <p:nvPr>
            <p:ph idx="1" type="body"/>
          </p:nvPr>
        </p:nvSpPr>
        <p:spPr>
          <a:xfrm>
            <a:off x="414275" y="2393663"/>
            <a:ext cx="3059400" cy="15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It is used in the context of two types of problems typically: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spcBef>
                <a:spcPts val="1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Regression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700" y="1855212"/>
            <a:ext cx="5470300" cy="258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3"/>
          <p:cNvSpPr txBox="1"/>
          <p:nvPr/>
        </p:nvSpPr>
        <p:spPr>
          <a:xfrm>
            <a:off x="414275" y="1140900"/>
            <a:ext cx="8317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a function that maps an input to an output based on example labelled input-output pairs.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1F2421"/>
      </a:dk1>
      <a:lt1>
        <a:srgbClr val="DEFFF2"/>
      </a:lt1>
      <a:dk2>
        <a:srgbClr val="666666"/>
      </a:dk2>
      <a:lt2>
        <a:srgbClr val="626B73"/>
      </a:lt2>
      <a:accent1>
        <a:srgbClr val="002F4A"/>
      </a:accent1>
      <a:accent2>
        <a:srgbClr val="DEFFF2"/>
      </a:accent2>
      <a:accent3>
        <a:srgbClr val="DEFFF2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